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69" r:id="rId3"/>
    <p:sldId id="370" r:id="rId4"/>
    <p:sldId id="371" r:id="rId5"/>
    <p:sldId id="372" r:id="rId6"/>
    <p:sldId id="380" r:id="rId7"/>
    <p:sldId id="375" r:id="rId8"/>
    <p:sldId id="381" r:id="rId9"/>
    <p:sldId id="365" r:id="rId10"/>
    <p:sldId id="382" r:id="rId11"/>
    <p:sldId id="366" r:id="rId12"/>
    <p:sldId id="383" r:id="rId13"/>
    <p:sldId id="367" r:id="rId14"/>
    <p:sldId id="384" r:id="rId15"/>
    <p:sldId id="368" r:id="rId16"/>
    <p:sldId id="385" r:id="rId17"/>
    <p:sldId id="386" r:id="rId18"/>
    <p:sldId id="387" r:id="rId19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 Luis Trejo Porras" initials="JLTP" lastIdx="10" clrIdx="0">
    <p:extLst>
      <p:ext uri="{19B8F6BF-5375-455C-9EA6-DF929625EA0E}">
        <p15:presenceInfo xmlns:p15="http://schemas.microsoft.com/office/powerpoint/2012/main" userId="S-1-5-21-746137067-1454471165-725345543-31930" providerId="AD"/>
      </p:ext>
    </p:extLst>
  </p:cmAuthor>
  <p:cmAuthor id="2" name="Jose Guadalupe Chavez Godinez" initials="JGCG" lastIdx="3" clrIdx="1">
    <p:extLst>
      <p:ext uri="{19B8F6BF-5375-455C-9EA6-DF929625EA0E}">
        <p15:presenceInfo xmlns:p15="http://schemas.microsoft.com/office/powerpoint/2012/main" userId="S-1-5-21-746137067-1454471165-725345543-1361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2044"/>
    <a:srgbClr val="BB9157"/>
    <a:srgbClr val="7F7F7F"/>
    <a:srgbClr val="CC00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0"/>
    <p:restoredTop sz="94671"/>
  </p:normalViewPr>
  <p:slideViewPr>
    <p:cSldViewPr snapToGrid="0" snapToObjects="1" showGuides="1">
      <p:cViewPr varScale="1">
        <p:scale>
          <a:sx n="99" d="100"/>
          <a:sy n="99" d="100"/>
        </p:scale>
        <p:origin x="10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3F5083-F172-4796-B6ED-B917BA5DA484}" type="datetimeFigureOut">
              <a:rPr lang="es-MX" smtClean="0"/>
              <a:t>13/08/19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2C950A9-5F18-4004-B12F-630C10F918C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3830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9B2B4-7A31-4AE6-8FFA-50D99B106667}" type="datetimeFigureOut">
              <a:rPr lang="es-MX" smtClean="0"/>
              <a:t>13/08/19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247A6-9F24-4742-B707-8A636A5CD3A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13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247A6-9F24-4742-B707-8A636A5CD3A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231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CF2FE-3CD8-C54F-AA42-A9985F1E3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16704F-050F-234F-9E6B-A755EA3AF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7B968-B1C8-E94B-8F01-9C36CD03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09841-FCC8-4A3E-B33B-44F06C78915A}" type="datetime1">
              <a:rPr lang="es-MX" smtClean="0"/>
              <a:t>13/08/19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8F6B27-3249-5841-BCEA-79F6CB0B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734D83-25B3-9449-836C-4F792086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322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3A9DF-77F0-6048-9009-DEC3F66C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364001-8671-1249-9E8E-161FCE983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2B25FD-935E-AB49-9B80-3806F909B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2C74-EC02-4EA2-BDFA-DD0CF42D6F1D}" type="datetime1">
              <a:rPr lang="es-MX" smtClean="0"/>
              <a:t>13/08/19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72C007-2062-7D44-B4F0-C73852865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B20252-3542-2E43-B809-B48F42E8B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85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836DA2-C657-CD49-87AA-77870AFB4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08B7AE9-2AD3-6A4F-A992-2FD89BDFA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DBED60-CBF8-C646-AC80-AA4CB056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2A11-C314-4023-9258-622C2036BA5F}" type="datetime1">
              <a:rPr lang="es-MX" smtClean="0"/>
              <a:t>13/08/19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A9E9C7-73D2-884A-8F15-9B014DE5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88E4D3-003D-6844-B909-B330F9E0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783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9B093-6ACC-B942-9575-DACB36EE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602675-6872-3340-BE11-8C8970E53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6EEDA3-10D0-C741-85A8-238D56A3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952B7-AB37-4999-9E87-7F2798F7A9FA}" type="datetime1">
              <a:rPr lang="es-MX" smtClean="0"/>
              <a:t>13/08/19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3BCD1-9CD9-3645-8788-3600595B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03F439-F124-6A48-A4AC-1E3C061BC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93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5793A-1069-EC45-94BE-400401D8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E6442D-8E2A-DE42-83D3-6121763DF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10AD9B-D548-BF41-B7B8-73D3ABAA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83741-4ACF-42AA-89D6-A3918B988F5E}" type="datetime1">
              <a:rPr lang="es-MX" smtClean="0"/>
              <a:t>13/08/19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20DCE1-4D9F-3B47-B8DA-A8503E91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C46889-674A-F845-8E9C-6EFFA730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18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0B751-48F7-8A46-9710-1C315F3E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91B9FB-B8D5-5240-AA30-C14AC0476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BF6FFD-05B8-8647-B275-8393B17B0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C54F7C-885F-D74D-903D-2BB78D20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C43C1-63D7-42A0-90FE-A443B119EB6E}" type="datetime1">
              <a:rPr lang="es-MX" smtClean="0"/>
              <a:t>13/08/19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E594EF-4154-B643-82D2-FCF927E1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05DD06-BB18-FD40-BBD2-C0695CB9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793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0F639-5B70-C74B-BDF2-4A48AAC8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167CB-FE86-AF4B-A901-873847EE8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32BC23-663F-E047-986C-76E8A98D5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F6C746-81CB-674F-8A2B-29E36B409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A85789-B120-5E41-B05F-108F75FFC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3A6317-FD3A-334C-9B0C-8817BC16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7AA26-C467-43AD-8822-8EE522C59C0A}" type="datetime1">
              <a:rPr lang="es-MX" smtClean="0"/>
              <a:t>13/08/19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7885F00-9E97-FB45-A4FF-22398053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201233-C122-454E-922D-CAB511E2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733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C0BD7-4533-ED44-BA92-776C8B8F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10400D-8B20-AB4C-A027-7D8C1471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B2411-7D21-4EE5-8A1E-D59BBF5D7A4D}" type="datetime1">
              <a:rPr lang="es-MX" smtClean="0"/>
              <a:t>13/08/19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EE61B6-FE35-7D4D-909D-6363F54E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7DB399-5C6C-1641-9F57-5CBF3E42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32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CDBF4A-81E1-3F42-B6CD-DA0A7D85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6B5B-FF4F-4644-86A8-A725BCEE310A}" type="datetime1">
              <a:rPr lang="es-MX" smtClean="0"/>
              <a:t>13/08/19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E87B90-9C5F-9341-B826-A54EE5702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793BE6-0B2A-F34B-8199-21029FE1D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100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19823-B775-124A-937D-5247B72D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E81C1-4100-AA41-938F-60F874914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8C00D8-B5DB-7E4D-B650-602BA41C7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0FCEBF-4898-2241-A914-3EAC5295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44662-9C43-41F8-8329-271BF7449CFE}" type="datetime1">
              <a:rPr lang="es-MX" smtClean="0"/>
              <a:t>13/08/19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00A8D2-AB6A-8443-B27B-AC1A60633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7099C6-BA19-4547-A85D-C32B04B6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735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54BF2-E9D3-3249-9EB5-B859B2AA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C22EE4-3516-9F4A-A648-BEBF999B0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6709A3-E266-1649-B4E3-FE32524D5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C833F9-EF8F-694D-89EA-1692EE48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7040-20AF-486D-ADAA-B4809D9C7215}" type="datetime1">
              <a:rPr lang="es-MX" smtClean="0"/>
              <a:t>13/08/19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8F259B-5FC4-C64E-954A-DE8E017E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58FE56-310E-3240-9F84-9FE0300D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265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AD37EA-F72A-8746-8F99-59B059AF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FD9292-4ADB-A145-8CB2-1C42ACF4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4A1A2C-5673-FE49-A025-995CF91FDF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1DC9C-1280-4754-87C0-11ABEFCB2F7A}" type="datetime1">
              <a:rPr lang="es-MX" smtClean="0"/>
              <a:t>13/08/19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6C3E85-0C22-A746-87B3-6C4A66E0A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B58656-4552-F04E-B0F1-EF39FF348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7D839-AD8B-9F49-9D1F-410721A2F06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18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523999" y="811641"/>
            <a:ext cx="979478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Proyecto verano 2019</a:t>
            </a:r>
          </a:p>
          <a:p>
            <a:r>
              <a:rPr lang="es-MX" sz="3600" b="1" dirty="0">
                <a:solidFill>
                  <a:srgbClr val="A42044"/>
                </a:solidFill>
                <a:latin typeface="Adobe Caslon Pro" panose="0205050205050A020403" pitchFamily="18" charset="0"/>
              </a:rPr>
              <a:t>“Proyecciones de Ingresos Tributarios”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CA2F3F6-20B1-8646-B297-22CCA9DBBADA}"/>
              </a:ext>
            </a:extLst>
          </p:cNvPr>
          <p:cNvSpPr txBox="1">
            <a:spLocks/>
          </p:cNvSpPr>
          <p:nvPr/>
        </p:nvSpPr>
        <p:spPr>
          <a:xfrm>
            <a:off x="1198605" y="3513666"/>
            <a:ext cx="9794789" cy="17898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Reporte de fin de proyecto</a:t>
            </a:r>
          </a:p>
          <a:p>
            <a:endParaRPr lang="es-MX" sz="2000" dirty="0">
              <a:solidFill>
                <a:srgbClr val="BB9157"/>
              </a:solidFill>
              <a:latin typeface="Bookman Old Style" panose="02050604050505020204" pitchFamily="18" charset="0"/>
            </a:endParaRPr>
          </a:p>
          <a:p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Camilo Arias</a:t>
            </a:r>
          </a:p>
          <a:p>
            <a:endParaRPr lang="es-MX" sz="2000" dirty="0">
              <a:solidFill>
                <a:srgbClr val="BB9157"/>
              </a:solidFill>
              <a:latin typeface="Bookman Old Style" panose="02050604050505020204" pitchFamily="18" charset="0"/>
            </a:endParaRPr>
          </a:p>
          <a:p>
            <a:r>
              <a:rPr lang="es-MX" sz="2000">
                <a:solidFill>
                  <a:srgbClr val="BB9157"/>
                </a:solidFill>
                <a:latin typeface="Bookman Old Style" panose="02050604050505020204" pitchFamily="18" charset="0"/>
              </a:rPr>
              <a:t>1</a:t>
            </a:r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5</a:t>
            </a:r>
            <a:r>
              <a:rPr lang="es-MX" sz="2000">
                <a:solidFill>
                  <a:srgbClr val="BB9157"/>
                </a:solidFill>
                <a:latin typeface="Bookman Old Style" panose="02050604050505020204" pitchFamily="18" charset="0"/>
              </a:rPr>
              <a:t> </a:t>
            </a:r>
            <a:r>
              <a:rPr lang="es-MX" sz="2000" dirty="0">
                <a:solidFill>
                  <a:srgbClr val="BB9157"/>
                </a:solidFill>
                <a:latin typeface="Bookman Old Style" panose="02050604050505020204" pitchFamily="18" charset="0"/>
              </a:rPr>
              <a:t>de agosto 2019</a:t>
            </a:r>
          </a:p>
        </p:txBody>
      </p:sp>
    </p:spTree>
    <p:extLst>
      <p:ext uri="{BB962C8B-B14F-4D97-AF65-F5344CB8AC3E}">
        <p14:creationId xmlns:p14="http://schemas.microsoft.com/office/powerpoint/2010/main" val="104421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4.2 ISR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10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8C464-F712-2043-9B6C-7DB72926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14" y="616647"/>
            <a:ext cx="10101972" cy="56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8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4.2 ISR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11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83716-75E0-8745-8DD9-E3FF215A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2" y="682149"/>
            <a:ext cx="10581716" cy="54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6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4.3 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12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79BED-E4F0-1C48-8CF9-8CE2CF707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14" y="616647"/>
            <a:ext cx="10101972" cy="56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6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4.3 IVA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13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9C088-21B1-104D-897D-B6F0F496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2" y="682149"/>
            <a:ext cx="10581716" cy="54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61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4.4 Importaciones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14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A01B-24E5-1F49-85F3-041E8FDA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14" y="616647"/>
            <a:ext cx="10101972" cy="56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1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4.4 IMPORTACIONES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15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1341C-0114-4248-883A-E559FFA4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09" y="682149"/>
            <a:ext cx="10429583" cy="54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4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4.5 IEPS sin gasolina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16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2E197-4502-C640-AAE3-5F348213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95" y="872315"/>
            <a:ext cx="9183611" cy="51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94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4.5 IGAE (Extra)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17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D1CFC-5364-734D-AFC4-3CE8F677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515" y="872315"/>
            <a:ext cx="9244971" cy="51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1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5 Material Extra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18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5" name="Online Media 4" descr="demo_dash.mov">
            <a:hlinkClick r:id="" action="ppaction://media"/>
            <a:extLst>
              <a:ext uri="{FF2B5EF4-FFF2-40B4-BE49-F238E27FC236}">
                <a16:creationId xmlns:a16="http://schemas.microsoft.com/office/drawing/2014/main" id="{0123DED0-18B2-4844-9237-F77D4D8DB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221" y="806450"/>
            <a:ext cx="9405870" cy="58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Índice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Objetivos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Principales hallazgos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Modelos estimados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Mejores predicciones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Material complementario</a:t>
            </a: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762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1. Objetivos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Objetivo General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Predecir Ingresos tributarios usando modelos Econométricos y de Machine Learning.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Objetivos específicos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Identificar mejores modelos para cada variable para predecir cierre anual y siguiente año (LIF)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Predecir cierre de 2019  y siguiente año.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864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2. Principales hallazgos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 Elasticidad recaudación -- PIB  &gt;  1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highlight>
                  <a:srgbClr val="FFFF00"/>
                </a:highlight>
                <a:latin typeface="Adobe Caslon Pro" panose="0205050205050A020403" pitchFamily="18" charset="0"/>
                <a:cs typeface="Helvetica" panose="020B0604020202020204" pitchFamily="34" charset="0"/>
              </a:rPr>
              <a:t>Gráfica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Las acciones políticas dificultan predicción de ingresos netos en diferente grado para cada variable.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Los impuestos netos difieren en el grado de predictibilidad: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De los modelos probados, los econométricos describen mejor a las variables de interés.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Limitaciones: Otros modelos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Limitaciones: Otras variables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Queda un marco de análisis macroeconómico en Python para ampliar otros modelos y que la UPIT tenga mejores herramientas de análisis.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4</a:t>
            </a:fld>
            <a:endParaRPr lang="es-MX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0996A1-E130-6044-BBB9-F536854BC6DE}"/>
              </a:ext>
            </a:extLst>
          </p:cNvPr>
          <p:cNvCxnSpPr/>
          <p:nvPr/>
        </p:nvCxnSpPr>
        <p:spPr>
          <a:xfrm>
            <a:off x="1492469" y="3675956"/>
            <a:ext cx="8628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6650CD-9540-894A-8055-16D00BE98D01}"/>
              </a:ext>
            </a:extLst>
          </p:cNvPr>
          <p:cNvSpPr txBox="1"/>
          <p:nvPr/>
        </p:nvSpPr>
        <p:spPr>
          <a:xfrm>
            <a:off x="8788218" y="3813164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</a:t>
            </a:r>
            <a:r>
              <a:rPr lang="en-US" dirty="0" err="1"/>
              <a:t>predecible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2BD3E6-C526-E943-9053-1DF6A66E8B6C}"/>
              </a:ext>
            </a:extLst>
          </p:cNvPr>
          <p:cNvSpPr txBox="1"/>
          <p:nvPr/>
        </p:nvSpPr>
        <p:spPr>
          <a:xfrm>
            <a:off x="1492469" y="3813164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predecible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84FDF-A868-8E45-B376-ADF2DF6DC421}"/>
              </a:ext>
            </a:extLst>
          </p:cNvPr>
          <p:cNvSpPr txBox="1"/>
          <p:nvPr/>
        </p:nvSpPr>
        <p:spPr>
          <a:xfrm>
            <a:off x="9650176" y="3140397"/>
            <a:ext cx="48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94B90-80E2-AC4F-99A2-8E0BCB1F10F0}"/>
              </a:ext>
            </a:extLst>
          </p:cNvPr>
          <p:cNvSpPr txBox="1"/>
          <p:nvPr/>
        </p:nvSpPr>
        <p:spPr>
          <a:xfrm>
            <a:off x="6214779" y="3159553"/>
            <a:ext cx="2929632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err="1"/>
              <a:t>Impuesto</a:t>
            </a:r>
            <a:r>
              <a:rPr lang="en-US" dirty="0"/>
              <a:t> a las </a:t>
            </a:r>
            <a:r>
              <a:rPr lang="en-US" dirty="0" err="1"/>
              <a:t>importaciones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16CD7-89D9-5540-A85F-D9B6AD6E5179}"/>
              </a:ext>
            </a:extLst>
          </p:cNvPr>
          <p:cNvSpPr txBox="1"/>
          <p:nvPr/>
        </p:nvSpPr>
        <p:spPr>
          <a:xfrm>
            <a:off x="4261327" y="3173478"/>
            <a:ext cx="165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IVA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91D1B-75FD-3F4C-B08C-C4B36BC64938}"/>
              </a:ext>
            </a:extLst>
          </p:cNvPr>
          <p:cNvSpPr txBox="1"/>
          <p:nvPr/>
        </p:nvSpPr>
        <p:spPr>
          <a:xfrm>
            <a:off x="1514221" y="3173478"/>
            <a:ext cx="165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IEPS</a:t>
            </a:r>
          </a:p>
        </p:txBody>
      </p:sp>
    </p:spTree>
    <p:extLst>
      <p:ext uri="{BB962C8B-B14F-4D97-AF65-F5344CB8AC3E}">
        <p14:creationId xmlns:p14="http://schemas.microsoft.com/office/powerpoint/2010/main" val="228610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2. Principales hallazgos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Queda un Pipeline macroeconómico en la UPIT. 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Descarga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Homogenización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Tranformación a MDP constantes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Análisis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Capacidades</a:t>
            </a:r>
          </a:p>
          <a:p>
            <a:pPr marL="787400" lvl="1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400" dirty="0">
                <a:latin typeface="Adobe Caslon Pro" panose="0205050205050A020403" pitchFamily="18" charset="0"/>
                <a:cs typeface="Helvetica" panose="020B0604020202020204" pitchFamily="34" charset="0"/>
              </a:rPr>
              <a:t>Es modular, centa con dashboard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Mejor enfoque de cierre: Enfoque anual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Hay oportunidades de mejora en el manejo de la información Específicamente, transitar de un modelo de email, a un modelo de bases de datos. Integración SAT - SHCP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221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3. Modelos estimados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6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Econométricos: 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Suavizamiento exponencial Holt Winters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ARIMA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ARIMA ajuste estacional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Facebook Prophet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Vectores Auto Regresivos (VAR)</a:t>
            </a:r>
          </a:p>
          <a:p>
            <a:pPr marL="330200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2200" dirty="0">
                <a:latin typeface="Adobe Caslon Pro" panose="0205050205050A020403" pitchFamily="18" charset="0"/>
                <a:cs typeface="Helvetica" panose="020B0604020202020204" pitchFamily="34" charset="0"/>
              </a:rPr>
              <a:t>Machine Learning: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Árboles de decision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Random Forests</a:t>
            </a:r>
          </a:p>
          <a:p>
            <a:pPr marL="787400" lvl="1" indent="-34290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Gradient Boosting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315488F-736C-2845-9B06-417E33592A28}"/>
              </a:ext>
            </a:extLst>
          </p:cNvPr>
          <p:cNvSpPr/>
          <p:nvPr/>
        </p:nvSpPr>
        <p:spPr>
          <a:xfrm>
            <a:off x="5017770" y="1520189"/>
            <a:ext cx="918210" cy="4744297"/>
          </a:xfrm>
          <a:prstGeom prst="rightBrace">
            <a:avLst>
              <a:gd name="adj1" fmla="val 8333"/>
              <a:gd name="adj2" fmla="val 17486"/>
            </a:avLst>
          </a:prstGeom>
          <a:ln>
            <a:solidFill>
              <a:srgbClr val="A42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F12E103-517A-5943-B40A-E34BF527366C}"/>
              </a:ext>
            </a:extLst>
          </p:cNvPr>
          <p:cNvSpPr/>
          <p:nvPr/>
        </p:nvSpPr>
        <p:spPr>
          <a:xfrm>
            <a:off x="5597136" y="3623687"/>
            <a:ext cx="1061155" cy="2572008"/>
          </a:xfrm>
          <a:prstGeom prst="rightBrace">
            <a:avLst>
              <a:gd name="adj1" fmla="val 8333"/>
              <a:gd name="adj2" fmla="val 67776"/>
            </a:avLst>
          </a:prstGeom>
          <a:ln>
            <a:solidFill>
              <a:srgbClr val="A42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D4707-10D4-9B42-85C2-8A3A238F728B}"/>
              </a:ext>
            </a:extLst>
          </p:cNvPr>
          <p:cNvSpPr txBox="1"/>
          <p:nvPr/>
        </p:nvSpPr>
        <p:spPr>
          <a:xfrm>
            <a:off x="6658291" y="2023662"/>
            <a:ext cx="214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univariados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03223-AF33-2D41-A900-0BAEEA4ABCDB}"/>
              </a:ext>
            </a:extLst>
          </p:cNvPr>
          <p:cNvSpPr txBox="1"/>
          <p:nvPr/>
        </p:nvSpPr>
        <p:spPr>
          <a:xfrm>
            <a:off x="6664870" y="5151179"/>
            <a:ext cx="233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multivariados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3B7E1C-EB45-1548-A2E6-029701A8BD50}"/>
              </a:ext>
            </a:extLst>
          </p:cNvPr>
          <p:cNvSpPr/>
          <p:nvPr/>
        </p:nvSpPr>
        <p:spPr>
          <a:xfrm>
            <a:off x="9118347" y="1990360"/>
            <a:ext cx="2993246" cy="3160819"/>
          </a:xfrm>
          <a:prstGeom prst="roundRect">
            <a:avLst/>
          </a:prstGeom>
          <a:noFill/>
          <a:ln>
            <a:solidFill>
              <a:srgbClr val="A4204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 con </a:t>
            </a:r>
            <a:r>
              <a:rPr lang="en-US" dirty="0" err="1">
                <a:solidFill>
                  <a:schemeClr val="tx1"/>
                </a:solidFill>
              </a:rPr>
              <a:t>diferentes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parámetros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~ 20 </a:t>
            </a:r>
            <a:r>
              <a:rPr lang="en-US" dirty="0" err="1">
                <a:solidFill>
                  <a:schemeClr val="tx1"/>
                </a:solidFill>
              </a:rPr>
              <a:t>especificaciones</a:t>
            </a:r>
            <a:r>
              <a:rPr lang="en-US" dirty="0">
                <a:solidFill>
                  <a:schemeClr val="tx1"/>
                </a:solidFill>
              </a:rPr>
              <a:t>  por 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univariado</a:t>
            </a:r>
            <a:r>
              <a:rPr lang="en-US" dirty="0">
                <a:solidFill>
                  <a:schemeClr val="tx1"/>
                </a:solidFill>
              </a:rPr>
              <a:t>. 2,892 hasta </a:t>
            </a:r>
            <a:r>
              <a:rPr lang="en-US" dirty="0" err="1">
                <a:solidFill>
                  <a:schemeClr val="tx1"/>
                </a:solidFill>
              </a:rPr>
              <a:t>ahora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~ 60 </a:t>
            </a:r>
            <a:r>
              <a:rPr lang="en-US" dirty="0" err="1">
                <a:solidFill>
                  <a:schemeClr val="tx1"/>
                </a:solidFill>
              </a:rPr>
              <a:t>especificaciones</a:t>
            </a:r>
            <a:r>
              <a:rPr lang="en-US" dirty="0">
                <a:solidFill>
                  <a:schemeClr val="tx1"/>
                </a:solidFill>
              </a:rPr>
              <a:t> por 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multivariado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3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780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 Mejores predicciones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56F0817-5A3A-6241-9827-5043940158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780" y="943657"/>
            <a:ext cx="11152494" cy="5846610"/>
          </a:xfrm>
        </p:spPr>
        <p:txBody>
          <a:bodyPr>
            <a:noAutofit/>
          </a:bodyPr>
          <a:lstStyle/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 Ingresos tributarios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Ingresos tributarios sin gasolina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ISR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IVA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IEPS sin gasolina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r>
              <a:rPr lang="es-MX" sz="1800" dirty="0">
                <a:latin typeface="Adobe Caslon Pro" panose="0205050205050A020403" pitchFamily="18" charset="0"/>
                <a:cs typeface="Helvetica" panose="020B0604020202020204" pitchFamily="34" charset="0"/>
              </a:rPr>
              <a:t>Impuesto a las importaciones</a:t>
            </a: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  <a:p>
            <a:pPr marL="330200" indent="-342900" algn="just">
              <a:lnSpc>
                <a:spcPct val="15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Font typeface="+mj-lt"/>
              <a:buAutoNum type="arabicPeriod"/>
            </a:pPr>
            <a:endParaRPr lang="es-MX" sz="14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363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4.1 Ingresos tributarios sin gasolina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8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1A181-A378-1B43-AF58-F1C28E191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14" y="765237"/>
            <a:ext cx="10101972" cy="56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12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39C6D7A-B638-9044-AD21-C8E4BC34FB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6179" y="0"/>
            <a:ext cx="10515600" cy="80645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rgbClr val="A42044"/>
                </a:solidFill>
                <a:latin typeface="Adobe Caslon Pro" panose="0205050205050A020403" pitchFamily="18" charset="0"/>
              </a:rPr>
              <a:t>4.1 Ingresos tributarios sin gasolina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324056" y="607626"/>
            <a:ext cx="1151601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D839-AD8B-9F49-9D1F-410721A2F06F}" type="slidenum">
              <a:rPr lang="es-MX" smtClean="0"/>
              <a:t>9</a:t>
            </a:fld>
            <a:endParaRPr lang="es-MX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278042D-5654-6C42-98E8-375E33AA1221}"/>
              </a:ext>
            </a:extLst>
          </p:cNvPr>
          <p:cNvSpPr txBox="1">
            <a:spLocks/>
          </p:cNvSpPr>
          <p:nvPr/>
        </p:nvSpPr>
        <p:spPr>
          <a:xfrm>
            <a:off x="338780" y="943657"/>
            <a:ext cx="11152494" cy="584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990000"/>
              </a:buClr>
              <a:buNone/>
            </a:pPr>
            <a:endParaRPr lang="es-MX" sz="1800" dirty="0">
              <a:latin typeface="Adobe Caslon Pro" panose="0205050205050A0204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81A2E-C602-694B-BCA6-59C1CEA4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2" y="682149"/>
            <a:ext cx="10581716" cy="54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050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8039</TotalTime>
  <Words>360</Words>
  <Application>Microsoft Macintosh PowerPoint</Application>
  <PresentationFormat>Widescreen</PresentationFormat>
  <Paragraphs>99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Adobe Caslon Pro</vt:lpstr>
      <vt:lpstr>Arial</vt:lpstr>
      <vt:lpstr>Bookman Old Style</vt:lpstr>
      <vt:lpstr>Calibri</vt:lpstr>
      <vt:lpstr>Calibri Light</vt:lpstr>
      <vt:lpstr>Tema de Office</vt:lpstr>
      <vt:lpstr>PowerPoint Presentation</vt:lpstr>
      <vt:lpstr>Índice</vt:lpstr>
      <vt:lpstr>1. Objetivos</vt:lpstr>
      <vt:lpstr>2. Principales hallazgos</vt:lpstr>
      <vt:lpstr>2. Principales hallazgos</vt:lpstr>
      <vt:lpstr>3. Modelos estimados</vt:lpstr>
      <vt:lpstr>4. Mejores predicciones</vt:lpstr>
      <vt:lpstr>4.1 Ingresos tributarios sin gasolina</vt:lpstr>
      <vt:lpstr>4.1 Ingresos tributarios sin gasolina</vt:lpstr>
      <vt:lpstr>4.2 ISR</vt:lpstr>
      <vt:lpstr>4.2 ISR</vt:lpstr>
      <vt:lpstr>4.3 IVA</vt:lpstr>
      <vt:lpstr>4.3 IVA</vt:lpstr>
      <vt:lpstr>4.4 Importaciones</vt:lpstr>
      <vt:lpstr>4.4 IMPORTACIONES</vt:lpstr>
      <vt:lpstr>4.5 IEPS sin gasolina</vt:lpstr>
      <vt:lpstr>4.5 IGAE (Extra)</vt:lpstr>
      <vt:lpstr>5 Material Extra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título título</dc:title>
  <dc:creator>Usuario de Microsoft Office</dc:creator>
  <cp:lastModifiedBy>Microsoft Office User</cp:lastModifiedBy>
  <cp:revision>165</cp:revision>
  <cp:lastPrinted>2019-07-05T15:50:18Z</cp:lastPrinted>
  <dcterms:created xsi:type="dcterms:W3CDTF">2019-06-10T16:39:06Z</dcterms:created>
  <dcterms:modified xsi:type="dcterms:W3CDTF">2019-08-13T23:05:12Z</dcterms:modified>
</cp:coreProperties>
</file>